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9" r:id="rId4"/>
    <p:sldId id="281" r:id="rId5"/>
    <p:sldId id="257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1" r:id="rId17"/>
    <p:sldId id="276" r:id="rId18"/>
    <p:sldId id="277" r:id="rId19"/>
    <p:sldId id="258" r:id="rId20"/>
    <p:sldId id="260" r:id="rId21"/>
    <p:sldId id="261" r:id="rId22"/>
    <p:sldId id="259" r:id="rId23"/>
    <p:sldId id="262" r:id="rId24"/>
    <p:sldId id="263" r:id="rId25"/>
    <p:sldId id="287" r:id="rId26"/>
    <p:sldId id="283" r:id="rId27"/>
    <p:sldId id="282" r:id="rId28"/>
    <p:sldId id="284" r:id="rId29"/>
    <p:sldId id="285" r:id="rId30"/>
    <p:sldId id="286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9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B70C-6183-1554-9280-6F43D6DFB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37286-E197-6E14-03FF-88B8B39A9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A89F5-6DAC-8AE4-B1A6-64A288BF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C3C23-C0C9-5069-2135-E983C8E5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8B330-9A09-F353-AA0C-DE836A28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E629-DBE4-8068-639C-3AC0DA8E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200CE-8D96-6840-63D7-598F33CEA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2D6E9-7055-F0F9-DD06-1CF3BEE8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5AA31-D273-7932-31B7-F1FE2D6B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95A3D-787C-349D-06E8-E14E0583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7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75E310-E84C-ECB0-9F0A-822A9148D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34105-1850-C2B8-5825-F3A5CCDEA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C0E28-7819-7921-2C51-7A8B1D63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D3EFD-CAF2-9BCC-4578-29DF8CEF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0EB16-454B-2954-3AB5-E8E8F92D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6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AE768-F96F-F328-FD48-3D61A545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C5F32-F012-7F29-7F3F-EC7541677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3C30C-2092-05DB-25FE-C7F36A20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6ECFD-EFFB-0430-F2F3-23F3169D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D0EF2-4CBF-C10F-213E-0A236D9A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68B3-BCE0-AEC9-5D3D-A3480503F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CC06E-036D-F0AF-FE0B-7F7A46382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9C364-F078-181B-DC0A-8442A8A2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406AA-08B3-E806-14B2-CBC7DC0E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9FF7E-9366-5785-B32A-1906D1C9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9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8CA7-33EA-626B-08FE-5B1C79BB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F3C7-917E-30FC-B518-4D11B533B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0F1CB-74F0-4099-8457-954687675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8D42C-1DD5-7FC5-E407-840CFDCC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74F2E-F98D-CE4A-41FC-E4C48982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33D5E-CBE4-F7B5-97EC-C9E2E2D2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7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E80A-C027-CA4E-F749-91A1578A0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03B99-B300-CC9A-0D93-15FA9F072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9C978-5AA9-628D-F076-6EBFA21CC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423D4-5AF8-61B6-818B-9211821AB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FEC90-54F6-BD6D-70A0-3A206709B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BF99AF-A6E3-6A45-777A-397C70C1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F07A02-AEB7-888A-CA33-351733DE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D10278-E6E8-B517-6DE2-4BBFFA73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4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D875-70B7-80D6-CDCC-7B490D7C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33061-9A49-3550-DC66-148419AC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B8E48-DED6-1F6D-2CC3-481EE2D6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F837E-EADD-1A5B-7BFD-D6D2EF9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0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62BE7-D039-CD52-3283-4CAF9CD2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DC359-4143-F47D-7592-151961680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BBB8F-9731-2FB7-D408-5D8A4EDB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18E7-9DFE-83D8-55A1-98657E9E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7100-06EA-ABD4-8B98-42A68BA1C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9BC0E-CA61-974B-08CB-F81E8FC76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58DAB-9CF2-FD8B-3BDB-5C62C0C1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0BE8F-C693-42C5-F1EC-0EA17B0F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BA90D-48E0-53B9-33E4-CE99296B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539E-CCDC-0816-B66F-3A49591F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05588-B704-8185-DB9A-F81AD7002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C096B-4271-4A99-0C52-965BD6529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1E6B9-29F3-F635-A580-AA14A8327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1A755-AC3C-75E8-5BE2-04294B0C4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30C79-096A-ABB9-C5D2-FE5DF3EA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6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AFF8C-AF50-66D2-DADB-5B59CBDD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35874-B5E4-025C-BDC8-1CCD7FE1B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14381-6222-861F-15A8-310954946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3EB08-0108-4331-AFD9-7DBD5016DA75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488CF-6F78-1809-259B-1F8C5E4C5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67C44-B81A-FEA5-7545-468983867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0E08-00BB-460F-9662-64A7E7E6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1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D3D2-80FA-1ECE-BF38-26549CF5B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Up </a:t>
            </a:r>
            <a:r>
              <a:rPr lang="en-US" dirty="0" err="1"/>
              <a:t>Rstudio</a:t>
            </a:r>
            <a:r>
              <a:rPr lang="en-US" dirty="0"/>
              <a:t> &amp; the Simple Biostats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119F8-3E14-07BB-F11F-4E5A0E7C0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Department of Biostatistics</a:t>
            </a:r>
          </a:p>
          <a:p>
            <a:r>
              <a:rPr lang="en-US" dirty="0"/>
              <a:t>St. Jude Children’s Research Hospital</a:t>
            </a:r>
          </a:p>
        </p:txBody>
      </p:sp>
    </p:spTree>
    <p:extLst>
      <p:ext uri="{BB962C8B-B14F-4D97-AF65-F5344CB8AC3E}">
        <p14:creationId xmlns:p14="http://schemas.microsoft.com/office/powerpoint/2010/main" val="11507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45B4-9154-C200-4F48-AA699C9B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RTools</a:t>
            </a:r>
            <a:r>
              <a:rPr lang="en-US" dirty="0"/>
              <a:t> 4.5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D41F9-A201-BEFE-6F74-4BC441E4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5CCED2-B321-BB7C-D774-5FDF4366F4A6}"/>
              </a:ext>
            </a:extLst>
          </p:cNvPr>
          <p:cNvSpPr/>
          <p:nvPr/>
        </p:nvSpPr>
        <p:spPr>
          <a:xfrm>
            <a:off x="6847839" y="2199663"/>
            <a:ext cx="2641601" cy="103121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75112-DAB5-37FD-3AB1-ED85FD2FD44B}"/>
              </a:ext>
            </a:extLst>
          </p:cNvPr>
          <p:cNvSpPr txBox="1"/>
          <p:nvPr/>
        </p:nvSpPr>
        <p:spPr>
          <a:xfrm>
            <a:off x="6725920" y="1412240"/>
            <a:ext cx="367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Download begins</a:t>
            </a:r>
          </a:p>
        </p:txBody>
      </p:sp>
    </p:spTree>
    <p:extLst>
      <p:ext uri="{BB962C8B-B14F-4D97-AF65-F5344CB8AC3E}">
        <p14:creationId xmlns:p14="http://schemas.microsoft.com/office/powerpoint/2010/main" val="187007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54A1-E721-51F8-6EF2-208B1C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Tools 4.5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38BFC-905A-01D3-D342-A30BF234C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092" y="1825624"/>
            <a:ext cx="8458764" cy="475805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6F0D9-4697-82CD-5C1D-A604B1A93B28}"/>
              </a:ext>
            </a:extLst>
          </p:cNvPr>
          <p:cNvSpPr/>
          <p:nvPr/>
        </p:nvSpPr>
        <p:spPr>
          <a:xfrm flipH="1">
            <a:off x="9296400" y="2026943"/>
            <a:ext cx="497840" cy="27937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02CE5-24A9-FBC2-A785-E664A68C66C1}"/>
              </a:ext>
            </a:extLst>
          </p:cNvPr>
          <p:cNvSpPr txBox="1"/>
          <p:nvPr/>
        </p:nvSpPr>
        <p:spPr>
          <a:xfrm>
            <a:off x="8514080" y="994627"/>
            <a:ext cx="367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Click “…” then “Downloads”</a:t>
            </a:r>
          </a:p>
        </p:txBody>
      </p:sp>
    </p:spTree>
    <p:extLst>
      <p:ext uri="{BB962C8B-B14F-4D97-AF65-F5344CB8AC3E}">
        <p14:creationId xmlns:p14="http://schemas.microsoft.com/office/powerpoint/2010/main" val="287102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28D7-BEFC-E738-BCBD-EB8323E5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Tools 4.5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37A9CC-E5E4-3834-96D9-5852F4228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D5DDD7-68CD-FD6F-F269-CB6ED2ACB347}"/>
              </a:ext>
            </a:extLst>
          </p:cNvPr>
          <p:cNvSpPr/>
          <p:nvPr/>
        </p:nvSpPr>
        <p:spPr>
          <a:xfrm flipH="1">
            <a:off x="6893560" y="2209823"/>
            <a:ext cx="2301240" cy="81785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A64AC-E284-1B6C-3264-2C22136A5BFA}"/>
              </a:ext>
            </a:extLst>
          </p:cNvPr>
          <p:cNvSpPr txBox="1"/>
          <p:nvPr/>
        </p:nvSpPr>
        <p:spPr>
          <a:xfrm>
            <a:off x="6720840" y="1080633"/>
            <a:ext cx="367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 the Downloads window, Click “Open File”</a:t>
            </a:r>
          </a:p>
        </p:txBody>
      </p:sp>
    </p:spTree>
    <p:extLst>
      <p:ext uri="{BB962C8B-B14F-4D97-AF65-F5344CB8AC3E}">
        <p14:creationId xmlns:p14="http://schemas.microsoft.com/office/powerpoint/2010/main" val="202204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A568-C82B-808B-1EB8-A320039B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Tools 4.4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F85C6-805B-6BF0-6FBC-4AED7794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04" y="1568447"/>
            <a:ext cx="8512951" cy="47885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0FE82-99C3-2568-E0FE-D6B258D3186E}"/>
              </a:ext>
            </a:extLst>
          </p:cNvPr>
          <p:cNvSpPr txBox="1"/>
          <p:nvPr/>
        </p:nvSpPr>
        <p:spPr>
          <a:xfrm>
            <a:off x="8910320" y="2482848"/>
            <a:ext cx="3012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Do you want to let </a:t>
            </a:r>
            <a:r>
              <a:rPr lang="en-US" sz="2400" b="1" dirty="0" err="1">
                <a:solidFill>
                  <a:srgbClr val="C00000"/>
                </a:solidFill>
              </a:rPr>
              <a:t>Rtools</a:t>
            </a:r>
            <a:r>
              <a:rPr lang="en-US" sz="2400" b="1" dirty="0">
                <a:solidFill>
                  <a:srgbClr val="C00000"/>
                </a:solidFill>
              </a:rPr>
              <a:t> installer make changes? YES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Click Next … Next … Install.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140995-DADB-4E04-89E5-3C4935517AFD}"/>
              </a:ext>
            </a:extLst>
          </p:cNvPr>
          <p:cNvSpPr/>
          <p:nvPr/>
        </p:nvSpPr>
        <p:spPr>
          <a:xfrm>
            <a:off x="2801619" y="2367280"/>
            <a:ext cx="3576320" cy="28511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2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A568-C82B-808B-1EB8-A320039B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Tools 4.4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0FE82-99C3-2568-E0FE-D6B258D3186E}"/>
              </a:ext>
            </a:extLst>
          </p:cNvPr>
          <p:cNvSpPr txBox="1"/>
          <p:nvPr/>
        </p:nvSpPr>
        <p:spPr>
          <a:xfrm>
            <a:off x="8890000" y="2015488"/>
            <a:ext cx="301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Installing ….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F566D7-9DFF-8E5C-D53C-499DB810C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04" y="179514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8666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A568-C82B-808B-1EB8-A320039B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Tools 4.5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0FE82-99C3-2568-E0FE-D6B258D3186E}"/>
              </a:ext>
            </a:extLst>
          </p:cNvPr>
          <p:cNvSpPr txBox="1"/>
          <p:nvPr/>
        </p:nvSpPr>
        <p:spPr>
          <a:xfrm>
            <a:off x="8505896" y="3020090"/>
            <a:ext cx="3012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DONE!</a:t>
            </a:r>
          </a:p>
          <a:p>
            <a:endParaRPr lang="en-US" sz="3200" b="1" dirty="0">
              <a:solidFill>
                <a:srgbClr val="C00000"/>
              </a:solidFill>
            </a:endParaRPr>
          </a:p>
          <a:p>
            <a:r>
              <a:rPr lang="en-US" sz="3200" b="1" dirty="0">
                <a:solidFill>
                  <a:srgbClr val="C00000"/>
                </a:solidFill>
              </a:rPr>
              <a:t>Click Finish!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AFFF1E-4F7B-0580-98E1-52A06F744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544" y="1784985"/>
            <a:ext cx="7735712" cy="4351338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7246F7-D351-9508-BA9E-4EE443B13950}"/>
              </a:ext>
            </a:extLst>
          </p:cNvPr>
          <p:cNvSpPr/>
          <p:nvPr/>
        </p:nvSpPr>
        <p:spPr>
          <a:xfrm>
            <a:off x="2854960" y="2540000"/>
            <a:ext cx="3241040" cy="252984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44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72CF-7E8D-B70D-BC33-F22D6858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</p:spPr>
        <p:txBody>
          <a:bodyPr/>
          <a:lstStyle/>
          <a:p>
            <a:r>
              <a:rPr lang="en-US" dirty="0"/>
              <a:t>Double Check R Tools Installation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298AE-FC74-B642-C8AE-F1DB5313D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720" y="1101884"/>
            <a:ext cx="9265920" cy="521208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EE9F98-612A-38EF-0FDD-DCA896C1E28A}"/>
              </a:ext>
            </a:extLst>
          </p:cNvPr>
          <p:cNvSpPr/>
          <p:nvPr/>
        </p:nvSpPr>
        <p:spPr>
          <a:xfrm>
            <a:off x="6207760" y="5882640"/>
            <a:ext cx="497840" cy="44148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B172E-2D5A-57C0-D33C-21AF6A0941EC}"/>
              </a:ext>
            </a:extLst>
          </p:cNvPr>
          <p:cNvSpPr txBox="1"/>
          <p:nvPr/>
        </p:nvSpPr>
        <p:spPr>
          <a:xfrm>
            <a:off x="5323840" y="6299200"/>
            <a:ext cx="42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Click Windows Explorer</a:t>
            </a:r>
          </a:p>
        </p:txBody>
      </p:sp>
    </p:spTree>
    <p:extLst>
      <p:ext uri="{BB962C8B-B14F-4D97-AF65-F5344CB8AC3E}">
        <p14:creationId xmlns:p14="http://schemas.microsoft.com/office/powerpoint/2010/main" val="353826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5056B1-FAF4-F127-82C1-1D0A1F45B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760" y="1158240"/>
            <a:ext cx="10022558" cy="56376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A72CF-7E8D-B70D-BC33-F22D6858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</p:spPr>
        <p:txBody>
          <a:bodyPr/>
          <a:lstStyle/>
          <a:p>
            <a:r>
              <a:rPr lang="en-US" dirty="0"/>
              <a:t>Double Check R Tools Installation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EE9F98-612A-38EF-0FDD-DCA896C1E28A}"/>
              </a:ext>
            </a:extLst>
          </p:cNvPr>
          <p:cNvSpPr/>
          <p:nvPr/>
        </p:nvSpPr>
        <p:spPr>
          <a:xfrm>
            <a:off x="3129280" y="5258276"/>
            <a:ext cx="1249680" cy="44148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B172E-2D5A-57C0-D33C-21AF6A0941EC}"/>
              </a:ext>
            </a:extLst>
          </p:cNvPr>
          <p:cNvSpPr txBox="1"/>
          <p:nvPr/>
        </p:nvSpPr>
        <p:spPr>
          <a:xfrm>
            <a:off x="1290320" y="5258276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Click on C: Drive</a:t>
            </a:r>
          </a:p>
        </p:txBody>
      </p:sp>
    </p:spTree>
    <p:extLst>
      <p:ext uri="{BB962C8B-B14F-4D97-AF65-F5344CB8AC3E}">
        <p14:creationId xmlns:p14="http://schemas.microsoft.com/office/powerpoint/2010/main" val="370450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31BB9DA-2046-7072-1772-3C4A64B41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320" y="1043781"/>
            <a:ext cx="10063480" cy="56607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A72CF-7E8D-B70D-BC33-F22D6858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</p:spPr>
        <p:txBody>
          <a:bodyPr/>
          <a:lstStyle/>
          <a:p>
            <a:r>
              <a:rPr lang="en-US" dirty="0"/>
              <a:t>Double Check R Tools Installation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EE9F98-612A-38EF-0FDD-DCA896C1E28A}"/>
              </a:ext>
            </a:extLst>
          </p:cNvPr>
          <p:cNvSpPr/>
          <p:nvPr/>
        </p:nvSpPr>
        <p:spPr>
          <a:xfrm>
            <a:off x="4587240" y="3382645"/>
            <a:ext cx="1249680" cy="44148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B172E-2D5A-57C0-D33C-21AF6A0941EC}"/>
              </a:ext>
            </a:extLst>
          </p:cNvPr>
          <p:cNvSpPr txBox="1"/>
          <p:nvPr/>
        </p:nvSpPr>
        <p:spPr>
          <a:xfrm>
            <a:off x="5875020" y="3382645"/>
            <a:ext cx="359664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Find the rtools44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F1A04-5D6F-EDF9-53B4-9F82DD985455}"/>
              </a:ext>
            </a:extLst>
          </p:cNvPr>
          <p:cNvSpPr txBox="1"/>
          <p:nvPr/>
        </p:nvSpPr>
        <p:spPr>
          <a:xfrm>
            <a:off x="4876800" y="4775200"/>
            <a:ext cx="433832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CONGRATS!!!!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You now have </a:t>
            </a:r>
            <a:r>
              <a:rPr lang="en-US" sz="2400" b="1" dirty="0" err="1">
                <a:solidFill>
                  <a:srgbClr val="C00000"/>
                </a:solidFill>
              </a:rPr>
              <a:t>Rtools</a:t>
            </a:r>
            <a:r>
              <a:rPr lang="en-US" sz="2400" b="1" dirty="0">
                <a:solidFill>
                  <a:srgbClr val="C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180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6A39-C3D5-651D-6B44-2140E4B3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86600" cy="73215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Rstudio</a:t>
            </a:r>
            <a:r>
              <a:rPr lang="en-US" dirty="0"/>
              <a:t> to taskbar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0B16D-593A-8BD2-726C-D8188CDDB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43780"/>
            <a:ext cx="9382761" cy="5277803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B1264E-4BA1-9DE1-1A8A-340482D05B0D}"/>
              </a:ext>
            </a:extLst>
          </p:cNvPr>
          <p:cNvSpPr/>
          <p:nvPr/>
        </p:nvSpPr>
        <p:spPr>
          <a:xfrm>
            <a:off x="3535680" y="5938787"/>
            <a:ext cx="2062480" cy="38279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DD771-A0A1-C773-5EB8-8E49B45AB0FA}"/>
              </a:ext>
            </a:extLst>
          </p:cNvPr>
          <p:cNvSpPr txBox="1"/>
          <p:nvPr/>
        </p:nvSpPr>
        <p:spPr>
          <a:xfrm>
            <a:off x="3003083" y="6377120"/>
            <a:ext cx="6391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Type “R Studio” in the Search Box</a:t>
            </a:r>
          </a:p>
        </p:txBody>
      </p:sp>
    </p:spTree>
    <p:extLst>
      <p:ext uri="{BB962C8B-B14F-4D97-AF65-F5344CB8AC3E}">
        <p14:creationId xmlns:p14="http://schemas.microsoft.com/office/powerpoint/2010/main" val="22898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86AF-0612-A90B-6EA4-EEE164DF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Biostatistics Orientation Team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2DE1343-3A8A-2617-E408-540D0629B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84" y="1779632"/>
            <a:ext cx="1743710" cy="17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D497026-033C-54F4-44B0-46C98FD92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84" y="4036626"/>
            <a:ext cx="1528653" cy="17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7213E37-F7F0-6C23-CA1F-D4AD03470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74" y="1779632"/>
            <a:ext cx="1743710" cy="17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57FBB3C-F78D-158A-B864-C1E7F6D4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74" y="4040985"/>
            <a:ext cx="1743710" cy="17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D90C9-2AF4-B401-0B4D-A56E1FB0B5FE}"/>
              </a:ext>
            </a:extLst>
          </p:cNvPr>
          <p:cNvSpPr txBox="1"/>
          <p:nvPr/>
        </p:nvSpPr>
        <p:spPr>
          <a:xfrm>
            <a:off x="3020291" y="2155767"/>
            <a:ext cx="1638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Lakshmi</a:t>
            </a:r>
          </a:p>
          <a:p>
            <a:r>
              <a:rPr lang="en-US" sz="2400" dirty="0"/>
              <a:t>Patibandla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E181C-5C76-3E0F-DB11-8BB5B96A7630}"/>
              </a:ext>
            </a:extLst>
          </p:cNvPr>
          <p:cNvSpPr txBox="1"/>
          <p:nvPr/>
        </p:nvSpPr>
        <p:spPr>
          <a:xfrm>
            <a:off x="2725171" y="4492982"/>
            <a:ext cx="1158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William Wu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F09C5-89D4-BB39-315C-C50098D1A5AC}"/>
              </a:ext>
            </a:extLst>
          </p:cNvPr>
          <p:cNvSpPr txBox="1"/>
          <p:nvPr/>
        </p:nvSpPr>
        <p:spPr>
          <a:xfrm>
            <a:off x="6957357" y="2155767"/>
            <a:ext cx="1638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Dora Obodo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5E1AD-C5B7-9885-7CE7-39108B29ACA6}"/>
              </a:ext>
            </a:extLst>
          </p:cNvPr>
          <p:cNvSpPr txBox="1"/>
          <p:nvPr/>
        </p:nvSpPr>
        <p:spPr>
          <a:xfrm>
            <a:off x="6803984" y="4492981"/>
            <a:ext cx="1638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Saikat</a:t>
            </a:r>
            <a:r>
              <a:rPr lang="en-US" sz="2400" dirty="0"/>
              <a:t> Nandy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783A6-C6F6-93AC-A2AC-85C4B7CD8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3"/>
          <a:stretch/>
        </p:blipFill>
        <p:spPr bwMode="auto">
          <a:xfrm>
            <a:off x="8596150" y="1779633"/>
            <a:ext cx="1427301" cy="17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A8D2C-31F1-A434-0453-2E792BD3A36F}"/>
              </a:ext>
            </a:extLst>
          </p:cNvPr>
          <p:cNvSpPr txBox="1"/>
          <p:nvPr/>
        </p:nvSpPr>
        <p:spPr>
          <a:xfrm>
            <a:off x="10133396" y="2235988"/>
            <a:ext cx="1638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Abdel Elsayed</a:t>
            </a:r>
          </a:p>
        </p:txBody>
      </p:sp>
    </p:spTree>
    <p:extLst>
      <p:ext uri="{BB962C8B-B14F-4D97-AF65-F5344CB8AC3E}">
        <p14:creationId xmlns:p14="http://schemas.microsoft.com/office/powerpoint/2010/main" val="4163321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BA71-217B-6910-4B25-B1DC1B89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8280" cy="498475"/>
          </a:xfrm>
        </p:spPr>
        <p:txBody>
          <a:bodyPr>
            <a:normAutofit fontScale="90000"/>
          </a:bodyPr>
          <a:lstStyle/>
          <a:p>
            <a:r>
              <a:rPr lang="en-US" dirty="0"/>
              <a:t>Add R Studio to Task 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A4FD0-4625-D6F1-9F38-2C9C2B65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126491"/>
            <a:ext cx="9540240" cy="536638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66E40-1E58-3279-EDB5-80737E973EB9}"/>
              </a:ext>
            </a:extLst>
          </p:cNvPr>
          <p:cNvSpPr/>
          <p:nvPr/>
        </p:nvSpPr>
        <p:spPr>
          <a:xfrm>
            <a:off x="4033520" y="2296160"/>
            <a:ext cx="2062480" cy="5540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0D6B2-46DB-7FDE-9028-0080946FD495}"/>
              </a:ext>
            </a:extLst>
          </p:cNvPr>
          <p:cNvSpPr txBox="1"/>
          <p:nvPr/>
        </p:nvSpPr>
        <p:spPr>
          <a:xfrm>
            <a:off x="1291123" y="1730808"/>
            <a:ext cx="3773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Right click and choose “pin to task bar”</a:t>
            </a:r>
          </a:p>
        </p:txBody>
      </p:sp>
    </p:spTree>
    <p:extLst>
      <p:ext uri="{BB962C8B-B14F-4D97-AF65-F5344CB8AC3E}">
        <p14:creationId xmlns:p14="http://schemas.microsoft.com/office/powerpoint/2010/main" val="296479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BA71-217B-6910-4B25-B1DC1B89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8280" cy="498475"/>
          </a:xfrm>
        </p:spPr>
        <p:txBody>
          <a:bodyPr>
            <a:normAutofit fontScale="90000"/>
          </a:bodyPr>
          <a:lstStyle/>
          <a:p>
            <a:r>
              <a:rPr lang="en-US" dirty="0"/>
              <a:t>Add R Studio to taskbar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A4FD0-4625-D6F1-9F38-2C9C2B65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126491"/>
            <a:ext cx="9540240" cy="536638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66E40-1E58-3279-EDB5-80737E973EB9}"/>
              </a:ext>
            </a:extLst>
          </p:cNvPr>
          <p:cNvSpPr/>
          <p:nvPr/>
        </p:nvSpPr>
        <p:spPr>
          <a:xfrm>
            <a:off x="7007727" y="2116929"/>
            <a:ext cx="2062480" cy="11556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0D6B2-46DB-7FDE-9028-0080946FD495}"/>
              </a:ext>
            </a:extLst>
          </p:cNvPr>
          <p:cNvSpPr txBox="1"/>
          <p:nvPr/>
        </p:nvSpPr>
        <p:spPr>
          <a:xfrm>
            <a:off x="6883401" y="4512509"/>
            <a:ext cx="3773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Right click and choose “open file location”</a:t>
            </a:r>
          </a:p>
        </p:txBody>
      </p:sp>
    </p:spTree>
    <p:extLst>
      <p:ext uri="{BB962C8B-B14F-4D97-AF65-F5344CB8AC3E}">
        <p14:creationId xmlns:p14="http://schemas.microsoft.com/office/powerpoint/2010/main" val="286939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C28A-77C0-D6C6-C842-AE2A8CA3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en-US" dirty="0"/>
              <a:t>Add R Studio icon to the desktop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7D7A3-CED5-0146-3CF7-7B509757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090350"/>
            <a:ext cx="7020559" cy="5292147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3E4C77-23D4-6580-7F9E-9F7729583C49}"/>
              </a:ext>
            </a:extLst>
          </p:cNvPr>
          <p:cNvSpPr/>
          <p:nvPr/>
        </p:nvSpPr>
        <p:spPr>
          <a:xfrm>
            <a:off x="3535680" y="2499360"/>
            <a:ext cx="1005840" cy="4876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54950-5704-46E7-3691-CFDEEDA2FD44}"/>
              </a:ext>
            </a:extLst>
          </p:cNvPr>
          <p:cNvSpPr txBox="1"/>
          <p:nvPr/>
        </p:nvSpPr>
        <p:spPr>
          <a:xfrm>
            <a:off x="3535680" y="3525520"/>
            <a:ext cx="526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Right-click … Show More Options … Create Shortcut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Click “Yes” to create on the desktop instead.</a:t>
            </a:r>
          </a:p>
        </p:txBody>
      </p:sp>
    </p:spTree>
    <p:extLst>
      <p:ext uri="{BB962C8B-B14F-4D97-AF65-F5344CB8AC3E}">
        <p14:creationId xmlns:p14="http://schemas.microsoft.com/office/powerpoint/2010/main" val="265366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F3A1-C6E8-1FE7-9F3D-7A00CCC2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R icon from the Desktop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FF104-9E9E-B7EC-FB69-85B7A23C1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3B084D-2343-4DB5-0EF3-ECE0C4C25E7B}"/>
              </a:ext>
            </a:extLst>
          </p:cNvPr>
          <p:cNvSpPr/>
          <p:nvPr/>
        </p:nvSpPr>
        <p:spPr>
          <a:xfrm>
            <a:off x="2194560" y="2346960"/>
            <a:ext cx="650240" cy="6807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493ED-9422-D76C-60F4-4E4FE5E6BBD2}"/>
              </a:ext>
            </a:extLst>
          </p:cNvPr>
          <p:cNvSpPr txBox="1"/>
          <p:nvPr/>
        </p:nvSpPr>
        <p:spPr>
          <a:xfrm>
            <a:off x="3251200" y="2418080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Right click … Trash Can Icon (Delete)</a:t>
            </a:r>
          </a:p>
        </p:txBody>
      </p:sp>
    </p:spTree>
    <p:extLst>
      <p:ext uri="{BB962C8B-B14F-4D97-AF65-F5344CB8AC3E}">
        <p14:creationId xmlns:p14="http://schemas.microsoft.com/office/powerpoint/2010/main" val="321723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7541-1D5B-FA71-7B36-D63182A1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When You’re Done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39F7A-B5E5-68DF-334C-CCB4821AE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637" y="1188720"/>
            <a:ext cx="9521049" cy="535559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495D3-1CEB-F084-EEB6-6D3F8FBA112D}"/>
              </a:ext>
            </a:extLst>
          </p:cNvPr>
          <p:cNvSpPr/>
          <p:nvPr/>
        </p:nvSpPr>
        <p:spPr>
          <a:xfrm>
            <a:off x="2153920" y="4297680"/>
            <a:ext cx="599440" cy="711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981DB-EC9B-8917-FE69-9982DCDFEDD7}"/>
              </a:ext>
            </a:extLst>
          </p:cNvPr>
          <p:cNvSpPr txBox="1"/>
          <p:nvPr/>
        </p:nvSpPr>
        <p:spPr>
          <a:xfrm>
            <a:off x="538480" y="4330114"/>
            <a:ext cx="148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 Studio icon on desktop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5398D2-00BE-6511-1C5F-FB4A399EE479}"/>
              </a:ext>
            </a:extLst>
          </p:cNvPr>
          <p:cNvSpPr/>
          <p:nvPr/>
        </p:nvSpPr>
        <p:spPr>
          <a:xfrm>
            <a:off x="8351520" y="6136640"/>
            <a:ext cx="345440" cy="4076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CC7E-8C0D-084E-369D-19BC7E6F6EBE}"/>
              </a:ext>
            </a:extLst>
          </p:cNvPr>
          <p:cNvSpPr txBox="1"/>
          <p:nvPr/>
        </p:nvSpPr>
        <p:spPr>
          <a:xfrm>
            <a:off x="7955280" y="5313045"/>
            <a:ext cx="148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 Studio icon on task bar</a:t>
            </a:r>
          </a:p>
        </p:txBody>
      </p:sp>
    </p:spTree>
    <p:extLst>
      <p:ext uri="{BB962C8B-B14F-4D97-AF65-F5344CB8AC3E}">
        <p14:creationId xmlns:p14="http://schemas.microsoft.com/office/powerpoint/2010/main" val="343150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7A81-3461-66A0-603E-8896571A7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Biostat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206E-52E1-4FD0-FBAA-83C88CD35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Simplified Interface for 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Covers Introductory Biostatistics in ~15 commands instead of ~100</a:t>
            </a:r>
          </a:p>
          <a:p>
            <a:pPr lvl="1"/>
            <a:r>
              <a:rPr lang="en-US" dirty="0"/>
              <a:t>Simplified Options (~6 options instead of ~200)</a:t>
            </a:r>
          </a:p>
          <a:p>
            <a:pPr lvl="1"/>
            <a:r>
              <a:rPr lang="en-US" dirty="0"/>
              <a:t>Generates Figures, Tables, and Draft Narratives for Each Procedure</a:t>
            </a:r>
          </a:p>
          <a:p>
            <a:pPr lvl="1"/>
            <a:endParaRPr lang="en-US" dirty="0"/>
          </a:p>
          <a:p>
            <a:r>
              <a:rPr lang="en-US" dirty="0"/>
              <a:t>Successfully Incorporated into Instruction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Minimize technical frustrations and distractions</a:t>
            </a:r>
          </a:p>
          <a:p>
            <a:pPr lvl="1"/>
            <a:r>
              <a:rPr lang="en-US" dirty="0"/>
              <a:t>Students focus on statistical &amp; scientific reasoning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23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C5FD-1447-0524-9CCA-60620807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55"/>
            <a:ext cx="10515600" cy="919005"/>
          </a:xfrm>
        </p:spPr>
        <p:txBody>
          <a:bodyPr/>
          <a:lstStyle/>
          <a:p>
            <a:r>
              <a:rPr lang="en-US" dirty="0"/>
              <a:t>Simple Biostat Program (SBP)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9E9A1-5E2E-163A-61EF-2AEFF7FD5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590" y="1608852"/>
            <a:ext cx="8649406" cy="486529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2A6E0F-C801-9844-8BE2-5750BB31853A}"/>
              </a:ext>
            </a:extLst>
          </p:cNvPr>
          <p:cNvSpPr/>
          <p:nvPr/>
        </p:nvSpPr>
        <p:spPr>
          <a:xfrm>
            <a:off x="2640330" y="4629150"/>
            <a:ext cx="2034540" cy="40005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A5D69-FAD2-BB59-7F0B-F4B575380574}"/>
              </a:ext>
            </a:extLst>
          </p:cNvPr>
          <p:cNvSpPr txBox="1"/>
          <p:nvPr/>
        </p:nvSpPr>
        <p:spPr>
          <a:xfrm>
            <a:off x="3280410" y="1011446"/>
            <a:ext cx="7155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https://github.com/stan-pounds/BiostatClass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BA6DB-3EF5-9ED1-DD8A-29140F85CA36}"/>
              </a:ext>
            </a:extLst>
          </p:cNvPr>
          <p:cNvSpPr txBox="1"/>
          <p:nvPr/>
        </p:nvSpPr>
        <p:spPr>
          <a:xfrm>
            <a:off x="4812383" y="4567565"/>
            <a:ext cx="38938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SBP-quick-guide-v2.pdf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F77581-2210-C81F-654B-E5A476BD347E}"/>
              </a:ext>
            </a:extLst>
          </p:cNvPr>
          <p:cNvSpPr/>
          <p:nvPr/>
        </p:nvSpPr>
        <p:spPr>
          <a:xfrm>
            <a:off x="3280410" y="1806208"/>
            <a:ext cx="5772150" cy="40005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08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1772-1047-E304-906E-0A826779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Biostat Program (SBP)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CD6A4-8A2D-005A-4D81-0D00CBB95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68" y="1131570"/>
            <a:ext cx="9795652" cy="5510054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D3AC17-3678-1298-9033-2C9B4B9B7097}"/>
              </a:ext>
            </a:extLst>
          </p:cNvPr>
          <p:cNvSpPr/>
          <p:nvPr/>
        </p:nvSpPr>
        <p:spPr>
          <a:xfrm>
            <a:off x="9384030" y="2114818"/>
            <a:ext cx="342900" cy="35406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E0567-A71E-9D9D-7D95-4CA0D1E8E885}"/>
              </a:ext>
            </a:extLst>
          </p:cNvPr>
          <p:cNvSpPr txBox="1"/>
          <p:nvPr/>
        </p:nvSpPr>
        <p:spPr>
          <a:xfrm>
            <a:off x="5281013" y="2030239"/>
            <a:ext cx="38938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Click Download Icon.</a:t>
            </a:r>
          </a:p>
        </p:txBody>
      </p:sp>
    </p:spTree>
    <p:extLst>
      <p:ext uri="{BB962C8B-B14F-4D97-AF65-F5344CB8AC3E}">
        <p14:creationId xmlns:p14="http://schemas.microsoft.com/office/powerpoint/2010/main" val="8498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1772-1047-E304-906E-0A826779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Biostat Program (SBP)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CD6A4-8A2D-005A-4D81-0D00CBB95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68" y="1131570"/>
            <a:ext cx="9795652" cy="5510054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D3AC17-3678-1298-9033-2C9B4B9B7097}"/>
              </a:ext>
            </a:extLst>
          </p:cNvPr>
          <p:cNvSpPr/>
          <p:nvPr/>
        </p:nvSpPr>
        <p:spPr>
          <a:xfrm>
            <a:off x="9384030" y="2114818"/>
            <a:ext cx="342900" cy="35406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E0567-A71E-9D9D-7D95-4CA0D1E8E885}"/>
              </a:ext>
            </a:extLst>
          </p:cNvPr>
          <p:cNvSpPr txBox="1"/>
          <p:nvPr/>
        </p:nvSpPr>
        <p:spPr>
          <a:xfrm>
            <a:off x="5281013" y="2030239"/>
            <a:ext cx="38938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Click Download Icon.</a:t>
            </a:r>
          </a:p>
        </p:txBody>
      </p:sp>
    </p:spTree>
    <p:extLst>
      <p:ext uri="{BB962C8B-B14F-4D97-AF65-F5344CB8AC3E}">
        <p14:creationId xmlns:p14="http://schemas.microsoft.com/office/powerpoint/2010/main" val="1809102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19C42-DFD6-99AB-247B-80C49C8C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855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Biostat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5535FF-982F-2525-52F7-998A8362A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290" y="1187370"/>
            <a:ext cx="9837420" cy="5533549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FAF3E9-7533-26A1-C7A5-529651889C92}"/>
              </a:ext>
            </a:extLst>
          </p:cNvPr>
          <p:cNvSpPr/>
          <p:nvPr/>
        </p:nvSpPr>
        <p:spPr>
          <a:xfrm>
            <a:off x="7216140" y="1664478"/>
            <a:ext cx="2853690" cy="99871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38988-5E1F-3B41-CD7E-25CB5CD85605}"/>
              </a:ext>
            </a:extLst>
          </p:cNvPr>
          <p:cNvSpPr txBox="1"/>
          <p:nvPr/>
        </p:nvSpPr>
        <p:spPr>
          <a:xfrm>
            <a:off x="6907883" y="459760"/>
            <a:ext cx="38938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Click “Open file”.</a:t>
            </a:r>
          </a:p>
        </p:txBody>
      </p:sp>
    </p:spTree>
    <p:extLst>
      <p:ext uri="{BB962C8B-B14F-4D97-AF65-F5344CB8AC3E}">
        <p14:creationId xmlns:p14="http://schemas.microsoft.com/office/powerpoint/2010/main" val="351936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DB75-A184-7C78-FDCA-0DC638C8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 Pounds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E30D8-BF95-99D9-A759-013F1E58D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St. Jude Graduate School</a:t>
            </a:r>
          </a:p>
          <a:p>
            <a:pPr lvl="1"/>
            <a:r>
              <a:rPr lang="en-US" dirty="0"/>
              <a:t>Biostat I Course Leader since 2017</a:t>
            </a:r>
          </a:p>
          <a:p>
            <a:pPr lvl="1"/>
            <a:r>
              <a:rPr lang="en-US" dirty="0"/>
              <a:t>Associate Dean of MS in Applied Biomedical Data Sciences</a:t>
            </a:r>
          </a:p>
          <a:p>
            <a:endParaRPr lang="en-US" dirty="0"/>
          </a:p>
          <a:p>
            <a:r>
              <a:rPr lang="en-US" dirty="0"/>
              <a:t>St. Jude Research Hospital</a:t>
            </a:r>
          </a:p>
          <a:p>
            <a:pPr lvl="1"/>
            <a:r>
              <a:rPr lang="en-US" dirty="0"/>
              <a:t>Biostatistics Faculty since 2002</a:t>
            </a:r>
          </a:p>
          <a:p>
            <a:pPr lvl="1"/>
            <a:r>
              <a:rPr lang="en-US" dirty="0"/>
              <a:t>Statistical Leader of AML Program</a:t>
            </a:r>
          </a:p>
          <a:p>
            <a:pPr lvl="1"/>
            <a:r>
              <a:rPr lang="en-US" dirty="0"/>
              <a:t>Statistical Cancer Multi-Omics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2F6CF-EF4C-ACEF-1A1C-7779D5C89BD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658" y="1825625"/>
            <a:ext cx="3809524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90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6BBA-1AE8-0759-DE0F-5330F7AAE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37370" cy="743585"/>
          </a:xfrm>
        </p:spPr>
        <p:txBody>
          <a:bodyPr/>
          <a:lstStyle/>
          <a:p>
            <a:r>
              <a:rPr lang="en-US" dirty="0"/>
              <a:t>SBP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5831AB-5BD4-9123-B24D-04DD333AC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1143000"/>
            <a:ext cx="9725802" cy="5470763"/>
          </a:xfrm>
        </p:spPr>
      </p:pic>
    </p:spTree>
    <p:extLst>
      <p:ext uri="{BB962C8B-B14F-4D97-AF65-F5344CB8AC3E}">
        <p14:creationId xmlns:p14="http://schemas.microsoft.com/office/powerpoint/2010/main" val="308628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0235-AD5E-D022-67F8-BD55B9BA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88730" cy="709295"/>
          </a:xfrm>
        </p:spPr>
        <p:txBody>
          <a:bodyPr/>
          <a:lstStyle/>
          <a:p>
            <a:r>
              <a:rPr lang="en-US" dirty="0"/>
              <a:t>Open R 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964B2-AD53-072E-AE0D-D00B9BC16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404" y="1188243"/>
            <a:ext cx="9430456" cy="5304632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5C8CA2-3086-D39C-05B4-3CF3FCE45EF9}"/>
              </a:ext>
            </a:extLst>
          </p:cNvPr>
          <p:cNvSpPr/>
          <p:nvPr/>
        </p:nvSpPr>
        <p:spPr>
          <a:xfrm>
            <a:off x="7258050" y="6080760"/>
            <a:ext cx="491490" cy="41211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0D079-2088-8397-6779-8E6278C048E1}"/>
              </a:ext>
            </a:extLst>
          </p:cNvPr>
          <p:cNvSpPr txBox="1"/>
          <p:nvPr/>
        </p:nvSpPr>
        <p:spPr>
          <a:xfrm>
            <a:off x="5418526" y="5012830"/>
            <a:ext cx="430840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Click the R Studio icon on the task bar at the bottom.</a:t>
            </a:r>
          </a:p>
        </p:txBody>
      </p:sp>
    </p:spTree>
    <p:extLst>
      <p:ext uri="{BB962C8B-B14F-4D97-AF65-F5344CB8AC3E}">
        <p14:creationId xmlns:p14="http://schemas.microsoft.com/office/powerpoint/2010/main" val="602808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C31997-DBEB-2DE1-091C-7A18DDB7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67" y="1236617"/>
            <a:ext cx="9575376" cy="51467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6B842D-E074-E286-A046-93E36187BC06}"/>
              </a:ext>
            </a:extLst>
          </p:cNvPr>
          <p:cNvSpPr/>
          <p:nvPr/>
        </p:nvSpPr>
        <p:spPr>
          <a:xfrm>
            <a:off x="2860766" y="3014247"/>
            <a:ext cx="1737360" cy="40753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BCD9F-BFE2-88C4-160A-4EADE4CB0A6E}"/>
              </a:ext>
            </a:extLst>
          </p:cNvPr>
          <p:cNvSpPr txBox="1"/>
          <p:nvPr/>
        </p:nvSpPr>
        <p:spPr>
          <a:xfrm>
            <a:off x="2860766" y="3436223"/>
            <a:ext cx="43084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intro-script-fall2025.R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587B16-9007-C852-667F-9FEA69680DEC}"/>
              </a:ext>
            </a:extLst>
          </p:cNvPr>
          <p:cNvSpPr/>
          <p:nvPr/>
        </p:nvSpPr>
        <p:spPr>
          <a:xfrm>
            <a:off x="1410557" y="1411514"/>
            <a:ext cx="3014416" cy="40753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8685E-AFFC-6D72-99FF-100E1852B05B}"/>
              </a:ext>
            </a:extLst>
          </p:cNvPr>
          <p:cNvSpPr txBox="1"/>
          <p:nvPr/>
        </p:nvSpPr>
        <p:spPr>
          <a:xfrm>
            <a:off x="1955236" y="629453"/>
            <a:ext cx="807703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https://github.com/stan-pounds/StJudeGCH2025</a:t>
            </a:r>
          </a:p>
        </p:txBody>
      </p:sp>
    </p:spTree>
    <p:extLst>
      <p:ext uri="{BB962C8B-B14F-4D97-AF65-F5344CB8AC3E}">
        <p14:creationId xmlns:p14="http://schemas.microsoft.com/office/powerpoint/2010/main" val="20020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6BF8-00F8-450D-09F4-C446508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GCH Biostatistics Instructor(s)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25558-9C9A-6FE1-C5A1-577054802261}"/>
              </a:ext>
            </a:extLst>
          </p:cNvPr>
          <p:cNvSpPr txBox="1"/>
          <p:nvPr/>
        </p:nvSpPr>
        <p:spPr>
          <a:xfrm>
            <a:off x="946673" y="2495774"/>
            <a:ext cx="10822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C00000"/>
                </a:solidFill>
              </a:rPr>
              <a:t>T</a:t>
            </a:r>
            <a:r>
              <a:rPr lang="en-US" sz="9600" dirty="0"/>
              <a:t>o </a:t>
            </a:r>
            <a:r>
              <a:rPr lang="en-US" sz="9600" dirty="0">
                <a:solidFill>
                  <a:srgbClr val="C00000"/>
                </a:solidFill>
              </a:rPr>
              <a:t>B</a:t>
            </a:r>
            <a:r>
              <a:rPr lang="en-US" sz="9600" dirty="0"/>
              <a:t>e </a:t>
            </a:r>
            <a:r>
              <a:rPr lang="en-US" sz="9600" dirty="0">
                <a:solidFill>
                  <a:srgbClr val="C00000"/>
                </a:solidFill>
              </a:rPr>
              <a:t>D</a:t>
            </a:r>
            <a:r>
              <a:rPr lang="en-US" sz="9600" dirty="0"/>
              <a:t>etermined …</a:t>
            </a:r>
          </a:p>
        </p:txBody>
      </p:sp>
    </p:spTree>
    <p:extLst>
      <p:ext uri="{BB962C8B-B14F-4D97-AF65-F5344CB8AC3E}">
        <p14:creationId xmlns:p14="http://schemas.microsoft.com/office/powerpoint/2010/main" val="153894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EB81-5439-5AC9-EB31-6CCA4670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Up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F572C-A862-8F37-A67E-A0DFCB70F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leads the </a:t>
            </a:r>
            <a:r>
              <a:rPr lang="en-US" dirty="0" err="1"/>
              <a:t>R+Rstudio</a:t>
            </a:r>
            <a:r>
              <a:rPr lang="en-US" dirty="0"/>
              <a:t> installation from Company Portal </a:t>
            </a:r>
          </a:p>
          <a:p>
            <a:endParaRPr lang="en-US" dirty="0"/>
          </a:p>
          <a:p>
            <a:r>
              <a:rPr lang="en-US" dirty="0"/>
              <a:t>Biostats leads installation of </a:t>
            </a:r>
            <a:r>
              <a:rPr lang="en-US" dirty="0" err="1"/>
              <a:t>Rtools</a:t>
            </a:r>
            <a:r>
              <a:rPr lang="en-US" dirty="0"/>
              <a:t> (4.5) from CRAN</a:t>
            </a:r>
          </a:p>
          <a:p>
            <a:endParaRPr lang="en-US" dirty="0"/>
          </a:p>
          <a:p>
            <a:r>
              <a:rPr lang="en-US" dirty="0"/>
              <a:t>Biostats leads set up of R studio desktop icon &amp; taskbar button</a:t>
            </a:r>
          </a:p>
          <a:p>
            <a:endParaRPr lang="en-US" dirty="0"/>
          </a:p>
          <a:p>
            <a:r>
              <a:rPr lang="en-US" dirty="0"/>
              <a:t>Biostat leads removal of base R desktop icon (to minimize confusion)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C6EA-3513-9621-3C54-7A4F39E2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Tools 4.5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2CD59-8B65-9513-C7EF-AA9A8C660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876" y="1299478"/>
            <a:ext cx="9501352" cy="5344511"/>
          </a:xfrm>
          <a:ln>
            <a:noFill/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D19EB4-283F-46CD-9999-41892B506003}"/>
              </a:ext>
            </a:extLst>
          </p:cNvPr>
          <p:cNvSpPr/>
          <p:nvPr/>
        </p:nvSpPr>
        <p:spPr>
          <a:xfrm>
            <a:off x="1397876" y="2890333"/>
            <a:ext cx="567558" cy="72522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F40E-F699-67A1-DB16-63EF83DD89E4}"/>
              </a:ext>
            </a:extLst>
          </p:cNvPr>
          <p:cNvSpPr txBox="1"/>
          <p:nvPr/>
        </p:nvSpPr>
        <p:spPr>
          <a:xfrm>
            <a:off x="1701026" y="1936225"/>
            <a:ext cx="335444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Double click Microsoft Edge</a:t>
            </a:r>
          </a:p>
        </p:txBody>
      </p:sp>
    </p:spTree>
    <p:extLst>
      <p:ext uri="{BB962C8B-B14F-4D97-AF65-F5344CB8AC3E}">
        <p14:creationId xmlns:p14="http://schemas.microsoft.com/office/powerpoint/2010/main" val="137591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03B3-88AC-30D7-D19E-25F135F3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Tools 4.5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947D7-3742-6D8B-73C8-60D782149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239" y="1584960"/>
            <a:ext cx="9233463" cy="5193823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C1597B-03B1-5425-5419-D9DF97167DB1}"/>
              </a:ext>
            </a:extLst>
          </p:cNvPr>
          <p:cNvSpPr/>
          <p:nvPr/>
        </p:nvSpPr>
        <p:spPr>
          <a:xfrm>
            <a:off x="2769476" y="1778000"/>
            <a:ext cx="2513724" cy="28414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89D34-803F-2F9D-D87C-8BEA327FD2AD}"/>
              </a:ext>
            </a:extLst>
          </p:cNvPr>
          <p:cNvSpPr txBox="1"/>
          <p:nvPr/>
        </p:nvSpPr>
        <p:spPr>
          <a:xfrm>
            <a:off x="4846320" y="713433"/>
            <a:ext cx="7975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https://cran.r-project.org/bin/windows/Rtools/</a:t>
            </a:r>
          </a:p>
        </p:txBody>
      </p:sp>
    </p:spTree>
    <p:extLst>
      <p:ext uri="{BB962C8B-B14F-4D97-AF65-F5344CB8AC3E}">
        <p14:creationId xmlns:p14="http://schemas.microsoft.com/office/powerpoint/2010/main" val="324303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03B3-88AC-30D7-D19E-25F135F3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Tools 4.5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947D7-3742-6D8B-73C8-60D782149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239" y="1584960"/>
            <a:ext cx="9233463" cy="51938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89D34-803F-2F9D-D87C-8BEA327FD2AD}"/>
              </a:ext>
            </a:extLst>
          </p:cNvPr>
          <p:cNvSpPr txBox="1"/>
          <p:nvPr/>
        </p:nvSpPr>
        <p:spPr>
          <a:xfrm>
            <a:off x="1158239" y="3711515"/>
            <a:ext cx="7975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Click on “</a:t>
            </a:r>
            <a:r>
              <a:rPr lang="en-US" sz="2800" b="1" dirty="0" err="1">
                <a:solidFill>
                  <a:srgbClr val="C00000"/>
                </a:solidFill>
              </a:rPr>
              <a:t>RTools</a:t>
            </a:r>
            <a:r>
              <a:rPr lang="en-US" sz="2800" b="1" dirty="0">
                <a:solidFill>
                  <a:srgbClr val="C00000"/>
                </a:solidFill>
              </a:rPr>
              <a:t> 4.5”</a:t>
            </a:r>
          </a:p>
        </p:txBody>
      </p:sp>
    </p:spTree>
    <p:extLst>
      <p:ext uri="{BB962C8B-B14F-4D97-AF65-F5344CB8AC3E}">
        <p14:creationId xmlns:p14="http://schemas.microsoft.com/office/powerpoint/2010/main" val="418350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AA2B43-1026-BD88-B3B5-0B6CF0FEF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984" y="1269930"/>
            <a:ext cx="9428604" cy="53035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303B3-88AC-30D7-D19E-25F135F3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Tools 4.5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89D34-803F-2F9D-D87C-8BEA327FD2AD}"/>
              </a:ext>
            </a:extLst>
          </p:cNvPr>
          <p:cNvSpPr txBox="1"/>
          <p:nvPr/>
        </p:nvSpPr>
        <p:spPr>
          <a:xfrm>
            <a:off x="1029325" y="4239835"/>
            <a:ext cx="4632961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Click on “Rtools45 installer”</a:t>
            </a:r>
          </a:p>
        </p:txBody>
      </p:sp>
    </p:spTree>
    <p:extLst>
      <p:ext uri="{BB962C8B-B14F-4D97-AF65-F5344CB8AC3E}">
        <p14:creationId xmlns:p14="http://schemas.microsoft.com/office/powerpoint/2010/main" val="580700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502</Words>
  <Application>Microsoft Office PowerPoint</Application>
  <PresentationFormat>Widescreen</PresentationFormat>
  <Paragraphs>101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Setting Up Rstudio &amp; the Simple Biostats Program</vt:lpstr>
      <vt:lpstr>Biostatistics Orientation Team</vt:lpstr>
      <vt:lpstr>Stan Pounds</vt:lpstr>
      <vt:lpstr>GCH Biostatistics Instructor(s)</vt:lpstr>
      <vt:lpstr>Set Up Steps</vt:lpstr>
      <vt:lpstr>Install R Tools 4.5</vt:lpstr>
      <vt:lpstr>Install R Tools 4.5</vt:lpstr>
      <vt:lpstr>Install R Tools 4.5</vt:lpstr>
      <vt:lpstr>Install R Tools 4.5</vt:lpstr>
      <vt:lpstr>Install RTools 4.5</vt:lpstr>
      <vt:lpstr>Install R Tools 4.5</vt:lpstr>
      <vt:lpstr>Install R Tools 4.5</vt:lpstr>
      <vt:lpstr>Install R Tools 4.4</vt:lpstr>
      <vt:lpstr>Install R Tools 4.4</vt:lpstr>
      <vt:lpstr>Install R Tools 4.5</vt:lpstr>
      <vt:lpstr>Double Check R Tools Installation</vt:lpstr>
      <vt:lpstr>Double Check R Tools Installation</vt:lpstr>
      <vt:lpstr>Double Check R Tools Installation</vt:lpstr>
      <vt:lpstr>Add Rstudio to taskbar</vt:lpstr>
      <vt:lpstr>Add R Studio to Task Bar</vt:lpstr>
      <vt:lpstr>Add R Studio to taskbar</vt:lpstr>
      <vt:lpstr>Add R Studio icon to the desktop</vt:lpstr>
      <vt:lpstr>Remove R icon from the Desktop</vt:lpstr>
      <vt:lpstr>When You’re Done</vt:lpstr>
      <vt:lpstr>Simple Biostat Program</vt:lpstr>
      <vt:lpstr>Simple Biostat Program (SBP)</vt:lpstr>
      <vt:lpstr>Simple Biostat Program (SBP)</vt:lpstr>
      <vt:lpstr>Simple Biostat Program (SBP)</vt:lpstr>
      <vt:lpstr>Simple Biostat Program</vt:lpstr>
      <vt:lpstr>SBP</vt:lpstr>
      <vt:lpstr>Open R Studio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Pounds, Stanley</dc:creator>
  <cp:lastModifiedBy>Pounds, Stanley</cp:lastModifiedBy>
  <cp:revision>10</cp:revision>
  <dcterms:created xsi:type="dcterms:W3CDTF">2024-05-30T19:03:44Z</dcterms:created>
  <dcterms:modified xsi:type="dcterms:W3CDTF">2025-06-01T23:58:56Z</dcterms:modified>
</cp:coreProperties>
</file>